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4" r:id="rId2"/>
    <p:sldId id="256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2" r:id="rId13"/>
    <p:sldId id="286" r:id="rId14"/>
    <p:sldId id="287" r:id="rId15"/>
    <p:sldId id="288" r:id="rId16"/>
    <p:sldId id="289" r:id="rId17"/>
    <p:sldId id="290" r:id="rId18"/>
    <p:sldId id="266" r:id="rId19"/>
    <p:sldId id="291" r:id="rId20"/>
    <p:sldId id="292" r:id="rId21"/>
    <p:sldId id="273" r:id="rId22"/>
    <p:sldId id="293" r:id="rId23"/>
    <p:sldId id="296" r:id="rId24"/>
    <p:sldId id="294" r:id="rId25"/>
    <p:sldId id="295" r:id="rId26"/>
    <p:sldId id="277" r:id="rId27"/>
    <p:sldId id="257" r:id="rId28"/>
    <p:sldId id="258" r:id="rId29"/>
    <p:sldId id="259" r:id="rId30"/>
    <p:sldId id="260" r:id="rId31"/>
    <p:sldId id="261" r:id="rId32"/>
    <p:sldId id="262" r:id="rId33"/>
    <p:sldId id="265" r:id="rId34"/>
    <p:sldId id="270" r:id="rId35"/>
    <p:sldId id="297" r:id="rId36"/>
    <p:sldId id="276" r:id="rId37"/>
    <p:sldId id="298" r:id="rId38"/>
    <p:sldId id="299" r:id="rId39"/>
    <p:sldId id="300" r:id="rId40"/>
    <p:sldId id="303" r:id="rId41"/>
    <p:sldId id="304" r:id="rId42"/>
    <p:sldId id="301" r:id="rId43"/>
    <p:sldId id="302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2">
            <a:lum bright="88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17" y="-458788"/>
            <a:ext cx="5956787" cy="5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2">
            <a:lum bright="84000" contrast="-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6" y="-1250950"/>
            <a:ext cx="4844415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2">
            <a:lum bright="76000" contrast="-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573463"/>
            <a:ext cx="5256584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8113187" y="0"/>
            <a:ext cx="4078815" cy="6858000"/>
          </a:xfrm>
          <a:prstGeom prst="rect">
            <a:avLst/>
          </a:prstGeom>
          <a:gradFill flip="none" rotWithShape="1">
            <a:gsLst>
              <a:gs pos="88000">
                <a:schemeClr val="accent2">
                  <a:lumMod val="75000"/>
                  <a:alpha val="32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CH" sz="9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8616280" y="2852937"/>
            <a:ext cx="3334421" cy="287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b="1" dirty="0">
                <a:solidFill>
                  <a:prstClr val="black"/>
                </a:solidFill>
                <a:latin typeface="Century Gothic" panose="020B0502020202020204" pitchFamily="34" charset="0"/>
              </a:rPr>
              <a:t>Kompetenz Schiesssport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CH" altLang="de-DE" b="1" dirty="0">
              <a:solidFill>
                <a:srgbClr val="953735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CH" altLang="de-DE" b="1" dirty="0">
              <a:solidFill>
                <a:srgbClr val="953735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de-CH" altLang="de-DE" b="1" dirty="0">
              <a:solidFill>
                <a:srgbClr val="953735"/>
              </a:solidFill>
              <a:latin typeface="Century Gothic" panose="020B0502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b="1" dirty="0">
                <a:solidFill>
                  <a:srgbClr val="953735"/>
                </a:solidFill>
                <a:latin typeface="Century Gothic" panose="020B0502020202020204" pitchFamily="34" charset="0"/>
              </a:rPr>
              <a:t>Bischofszellerstrasse 72a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b="1" dirty="0">
                <a:solidFill>
                  <a:srgbClr val="953735"/>
                </a:solidFill>
                <a:latin typeface="Century Gothic" panose="020B0502020202020204" pitchFamily="34" charset="0"/>
              </a:rPr>
              <a:t>CH-9200 Gossau SG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b="1" dirty="0">
                <a:solidFill>
                  <a:srgbClr val="953735"/>
                </a:solidFill>
                <a:latin typeface="Century Gothic" panose="020B0502020202020204" pitchFamily="34" charset="0"/>
              </a:rPr>
              <a:t>Tel. 071 380 00 10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altLang="de-DE" b="1" dirty="0">
                <a:solidFill>
                  <a:srgbClr val="953735"/>
                </a:solidFill>
                <a:latin typeface="Century Gothic" panose="020B0502020202020204" pitchFamily="34" charset="0"/>
              </a:rPr>
              <a:t>www.indoorswiss.ch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3356992"/>
            <a:ext cx="6542517" cy="1152128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Century Gothic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58" y="2161224"/>
            <a:ext cx="2279560" cy="4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6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863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36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CH" sz="9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572250"/>
            <a:ext cx="12192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CH" sz="900" b="1" dirty="0">
                <a:solidFill>
                  <a:prstClr val="white"/>
                </a:solidFill>
                <a:latin typeface="Century Gothic" pitchFamily="34" charset="0"/>
              </a:rPr>
              <a:t>Indoor Swiss </a:t>
            </a:r>
            <a:r>
              <a:rPr lang="de-CH" sz="900" b="1" dirty="0" err="1">
                <a:solidFill>
                  <a:prstClr val="white"/>
                </a:solidFill>
                <a:latin typeface="Century Gothic" pitchFamily="34" charset="0"/>
              </a:rPr>
              <a:t>Shooting</a:t>
            </a:r>
            <a:r>
              <a:rPr lang="de-CH" sz="900" b="1" dirty="0">
                <a:solidFill>
                  <a:prstClr val="white"/>
                </a:solidFill>
                <a:latin typeface="Century Gothic" pitchFamily="34" charset="0"/>
              </a:rPr>
              <a:t> AG – Bischofszellerstrasse 72a – CH-9200 Gossau SG – </a:t>
            </a:r>
            <a:r>
              <a:rPr lang="de-CH" sz="900" b="1" dirty="0" err="1">
                <a:solidFill>
                  <a:prstClr val="white"/>
                </a:solidFill>
                <a:latin typeface="Century Gothic" pitchFamily="34" charset="0"/>
              </a:rPr>
              <a:t>www.indoorswiss.ch</a:t>
            </a:r>
            <a:endParaRPr lang="de-CH" sz="9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8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53" y="948479"/>
            <a:ext cx="1791479" cy="17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265" y="1453306"/>
            <a:ext cx="1134742" cy="115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4" cstate="print">
            <a:lum bright="50000" contrast="-9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816" y="2659149"/>
            <a:ext cx="781434" cy="79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5" cstate="print">
            <a:lum bright="34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87" y="2316908"/>
            <a:ext cx="1205404" cy="122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6" cstate="print">
            <a:lum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001" y="3397992"/>
            <a:ext cx="852096" cy="8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7">
            <a:lum bright="68000" contrast="-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181" y="3987348"/>
            <a:ext cx="2458279" cy="245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G:\3 Marketing\Logos\Logos ISS AG\Bolle_schatten_transparent.png"/>
          <p:cNvPicPr>
            <a:picLocks noChangeAspect="1" noChangeArrowheads="1"/>
          </p:cNvPicPr>
          <p:nvPr userDrawn="1"/>
        </p:nvPicPr>
        <p:blipFill>
          <a:blip r:embed="rId2" cstate="print">
            <a:lum bright="50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911" y="3235412"/>
            <a:ext cx="1791479" cy="17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-143933" y="836613"/>
            <a:ext cx="12192000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CH" sz="9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36644" y="159204"/>
            <a:ext cx="4151645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>
              <a:defRPr sz="1800" b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1372" y="1340768"/>
            <a:ext cx="8256917" cy="244827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entury Gothic" pitchFamily="34" charset="0"/>
              </a:defRPr>
            </a:lvl1pPr>
            <a:lvl2pPr>
              <a:defRPr sz="1600">
                <a:latin typeface="Century Gothic" panose="020B0502020202020204" pitchFamily="34" charset="0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err="1" smtClean="0"/>
              <a:t>asdf</a:t>
            </a:r>
            <a:endParaRPr lang="de-DE" dirty="0" smtClean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10668000" y="6572250"/>
            <a:ext cx="15240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30710"/>
            <a:ext cx="1978524" cy="42397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-1"/>
            <a:ext cx="2254250" cy="9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0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bö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863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36000"/>
                </a:schemeClr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e-CH" sz="9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572250"/>
            <a:ext cx="12192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CH" sz="900" b="1" dirty="0">
                <a:solidFill>
                  <a:prstClr val="white"/>
                </a:solidFill>
                <a:latin typeface="Century Gothic" pitchFamily="34" charset="0"/>
              </a:rPr>
              <a:t>Indoor Swiss </a:t>
            </a:r>
            <a:r>
              <a:rPr lang="de-CH" sz="900" b="1" dirty="0" err="1">
                <a:solidFill>
                  <a:prstClr val="white"/>
                </a:solidFill>
                <a:latin typeface="Century Gothic" pitchFamily="34" charset="0"/>
              </a:rPr>
              <a:t>Shooting</a:t>
            </a:r>
            <a:r>
              <a:rPr lang="de-CH" sz="900" b="1" dirty="0">
                <a:solidFill>
                  <a:prstClr val="white"/>
                </a:solidFill>
                <a:latin typeface="Century Gothic" pitchFamily="34" charset="0"/>
              </a:rPr>
              <a:t> AG – Bischofszellerstrasse 72a – CH-9200 Gossau SG – </a:t>
            </a:r>
            <a:r>
              <a:rPr lang="de-CH" sz="900" b="1" dirty="0" err="1">
                <a:solidFill>
                  <a:prstClr val="white"/>
                </a:solidFill>
                <a:latin typeface="Century Gothic" pitchFamily="34" charset="0"/>
              </a:rPr>
              <a:t>www.indoorswiss.ch</a:t>
            </a:r>
            <a:endParaRPr lang="de-CH" sz="9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-143933" y="836613"/>
            <a:ext cx="12192000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CH" sz="9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36644" y="159204"/>
            <a:ext cx="4151645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>
              <a:defRPr sz="1800" b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10668000" y="6572250"/>
            <a:ext cx="1524000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30710"/>
            <a:ext cx="1978524" cy="4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87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vereinsverwaltung@schuetzenportal.ch" TargetMode="External"/><Relationship Id="rId2" Type="http://schemas.openxmlformats.org/officeDocument/2006/relationships/hyperlink" Target="http://vereinsverwaltung.schuetzenportal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 7"/>
          <p:cNvSpPr txBox="1">
            <a:spLocks/>
          </p:cNvSpPr>
          <p:nvPr/>
        </p:nvSpPr>
        <p:spPr bwMode="auto">
          <a:xfrm>
            <a:off x="1559496" y="1052736"/>
            <a:ext cx="5346594" cy="30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CH" altLang="de-DE" dirty="0" smtClean="0"/>
              <a:t>Neue Funktionen im Schützenportal-Kalender</a:t>
            </a:r>
            <a:br>
              <a:rPr lang="de-CH" altLang="de-DE" dirty="0" smtClean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 smtClean="0"/>
              <a:t/>
            </a:r>
            <a:br>
              <a:rPr lang="de-CH" altLang="de-DE" dirty="0" smtClean="0"/>
            </a:br>
            <a:endParaRPr lang="de-CH" altLang="de-DE" dirty="0" smtClean="0"/>
          </a:p>
        </p:txBody>
      </p:sp>
      <p:sp>
        <p:nvSpPr>
          <p:cNvPr id="7" name="Titel 7"/>
          <p:cNvSpPr txBox="1">
            <a:spLocks/>
          </p:cNvSpPr>
          <p:nvPr/>
        </p:nvSpPr>
        <p:spPr bwMode="auto">
          <a:xfrm>
            <a:off x="2392682" y="6175772"/>
            <a:ext cx="3680222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CH" altLang="de-DE" sz="1500" b="1" dirty="0" smtClean="0">
                <a:latin typeface="Century Gothic" panose="020B0502020202020204" pitchFamily="34" charset="0"/>
              </a:rPr>
              <a:t>12. Dezember 2019</a:t>
            </a:r>
            <a:endParaRPr lang="de-CH" altLang="de-DE" sz="1500" b="1" dirty="0">
              <a:latin typeface="Century Gothic" panose="020B0502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915"/>
            <a:ext cx="8205537" cy="3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</a:t>
            </a:r>
            <a:r>
              <a:rPr lang="de-CH" dirty="0" smtClean="0"/>
              <a:t>Einstellungen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Anlassgebühren</a:t>
            </a:r>
          </a:p>
          <a:p>
            <a:r>
              <a:rPr lang="de-CH" dirty="0" smtClean="0"/>
              <a:t>Konfigurierte Gebühren anzeigen:</a:t>
            </a:r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2591110"/>
            <a:ext cx="7324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</a:t>
            </a:r>
            <a:r>
              <a:rPr lang="de-CH" dirty="0" smtClean="0"/>
              <a:t>Einstellungen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Berechtigungen</a:t>
            </a:r>
          </a:p>
          <a:p>
            <a:r>
              <a:rPr lang="de-CH" dirty="0" smtClean="0"/>
              <a:t>Anzeigen wer was darf:</a:t>
            </a:r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0C5E6345-C074-4AA1-9D84-C96715CA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101850"/>
            <a:ext cx="87026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021AAE-1918-4A5F-AE65-DF6C4B50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Anlass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5153A33-F54E-4650-800A-C72C90291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Änderungen an Anlässen</a:t>
            </a:r>
          </a:p>
          <a:p>
            <a:r>
              <a:rPr lang="de-CH" dirty="0" smtClean="0"/>
              <a:t>Zulässige Änderungen können an allen Anlässen mit dem KSV-Zugang vorgenommen werden</a:t>
            </a:r>
          </a:p>
          <a:p>
            <a:r>
              <a:rPr lang="de-CH" dirty="0" smtClean="0"/>
              <a:t>Einstieg über Liste der </a:t>
            </a:r>
            <a:r>
              <a:rPr lang="de-CH" b="1" dirty="0" smtClean="0"/>
              <a:t>Bewilligung</a:t>
            </a:r>
            <a:r>
              <a:rPr lang="de-CH" dirty="0" smtClean="0"/>
              <a:t>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194" y="2200275"/>
            <a:ext cx="581291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021AAE-1918-4A5F-AE65-DF6C4B50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Stich-Modell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5153A33-F54E-4650-800A-C72C90291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Stichmodell festlegen</a:t>
            </a:r>
          </a:p>
          <a:p>
            <a:r>
              <a:rPr lang="de-CH" dirty="0" smtClean="0"/>
              <a:t>Um Stiche regelkonform abzurechnen, muss bekannt sein, welches Abrechnungsmodell der Stich hat</a:t>
            </a:r>
          </a:p>
          <a:p>
            <a:r>
              <a:rPr lang="de-CH" dirty="0" smtClean="0"/>
              <a:t>Spätestens bei der Schiessplan-Bewilligung muss der KSV-Funktionär bei jedem Stich folgendes machen:</a:t>
            </a:r>
          </a:p>
          <a:p>
            <a:pPr lvl="1"/>
            <a:r>
              <a:rPr lang="de-CH" dirty="0" smtClean="0"/>
              <a:t>Kontrolle ob Stich korrekt erfasst ist, wie im Schiessplan</a:t>
            </a:r>
          </a:p>
          <a:p>
            <a:pPr lvl="1"/>
            <a:r>
              <a:rPr lang="de-CH" dirty="0" smtClean="0"/>
              <a:t>Korrektes Modell zuteilen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778" y="3216429"/>
            <a:ext cx="6954254" cy="33453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3571" t="56275" r="81614" b="15570"/>
          <a:stretch/>
        </p:blipFill>
        <p:spPr>
          <a:xfrm>
            <a:off x="1072298" y="3549609"/>
            <a:ext cx="2136123" cy="29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021AAE-1918-4A5F-AE65-DF6C4B50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Stich-Modell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5153A33-F54E-4650-800A-C72C90291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2" y="1340767"/>
            <a:ext cx="6169453" cy="3145507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Aktuell vorhandene Stichmodelle:</a:t>
            </a:r>
          </a:p>
          <a:p>
            <a:r>
              <a:rPr lang="de-CH" i="1" dirty="0" smtClean="0"/>
              <a:t>0: </a:t>
            </a:r>
            <a:r>
              <a:rPr lang="de-CH" dirty="0" smtClean="0"/>
              <a:t>Für Spezialfälle, wo noch kein Modell vorhanden</a:t>
            </a:r>
            <a:br>
              <a:rPr lang="de-CH" dirty="0" smtClean="0"/>
            </a:br>
            <a:endParaRPr lang="de-CH" dirty="0" smtClean="0"/>
          </a:p>
          <a:p>
            <a:r>
              <a:rPr lang="de-CH" i="1" dirty="0" smtClean="0"/>
              <a:t>51: Probe</a:t>
            </a:r>
            <a:r>
              <a:rPr lang="de-CH" dirty="0" smtClean="0"/>
              <a:t>: Separater Übungskehr-Stich</a:t>
            </a:r>
            <a:br>
              <a:rPr lang="de-CH" dirty="0" smtClean="0"/>
            </a:br>
            <a:endParaRPr lang="de-CH" dirty="0" smtClean="0"/>
          </a:p>
          <a:p>
            <a:r>
              <a:rPr lang="de-CH" i="1" dirty="0" smtClean="0"/>
              <a:t>52: Einzel/Verein/Gruppe:</a:t>
            </a:r>
            <a:r>
              <a:rPr lang="de-CH" dirty="0" smtClean="0"/>
              <a:t> Stich mit Auszeichnung (KK, KA), Bedingt bei der Abrechnung die Erfassung von Statistikdaten, um auf die Kranzquote zu kommen. Stichabrechnung sieht so aus:</a:t>
            </a:r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6573881" y="2381250"/>
            <a:ext cx="5397773" cy="40838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14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021AAE-1918-4A5F-AE65-DF6C4B50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Stich-Modell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5153A33-F54E-4650-800A-C72C90291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2" y="1340767"/>
            <a:ext cx="8903128" cy="3145507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Aktuell vorhandene Stichmodelle:</a:t>
            </a:r>
          </a:p>
          <a:p>
            <a:r>
              <a:rPr lang="de-CH" i="1" dirty="0" smtClean="0"/>
              <a:t>53: Auszahlung:</a:t>
            </a:r>
            <a:r>
              <a:rPr lang="de-CH" dirty="0" smtClean="0"/>
              <a:t> Stich mit Bar-Auszahlung. Bedingt bei der Abrechnung die Erfassung von Anzahl Auszahlungen, ausbezahlter Betrag, jeweils pro Sportgeräte-Kategorie nach Schiessplan.</a:t>
            </a:r>
            <a:br>
              <a:rPr lang="de-CH" dirty="0" smtClean="0"/>
            </a:br>
            <a:r>
              <a:rPr lang="de-CH" dirty="0" smtClean="0"/>
              <a:t>Bei der Abrechnung wird kontrolliert, ob 60% des Doppelgeldes an mindestens 50% der Teilnehmer ausbezahlt worden ist:</a:t>
            </a:r>
          </a:p>
          <a:p>
            <a:pPr lvl="1"/>
            <a:r>
              <a:rPr lang="de-CH" dirty="0" smtClean="0"/>
              <a:t>Bei Nichterreichen dieser Quote zwischen 50% und 60% muss die Nachzahlung </a:t>
            </a:r>
            <a:r>
              <a:rPr lang="de-CH" dirty="0"/>
              <a:t>an muss der gesamte Differenzbetrag bis </a:t>
            </a:r>
            <a:r>
              <a:rPr lang="de-CH" dirty="0" smtClean="0"/>
              <a:t>zum Erreichen </a:t>
            </a:r>
            <a:r>
              <a:rPr lang="de-CH" dirty="0"/>
              <a:t>der Gabenquote von 60 Prozent entweder zur Verlängerung </a:t>
            </a:r>
            <a:r>
              <a:rPr lang="de-CH" dirty="0" smtClean="0"/>
              <a:t>oder Verbesserung </a:t>
            </a:r>
            <a:r>
              <a:rPr lang="de-CH" dirty="0"/>
              <a:t>des Gabensatzes des betreffenden Stiches nachbezahlt werden </a:t>
            </a:r>
            <a:r>
              <a:rPr lang="de-CH" dirty="0" smtClean="0"/>
              <a:t>oder einem </a:t>
            </a:r>
            <a:r>
              <a:rPr lang="de-CH" dirty="0"/>
              <a:t>Formationswettkampf </a:t>
            </a:r>
            <a:r>
              <a:rPr lang="de-CH" dirty="0" smtClean="0"/>
              <a:t>zufliessen</a:t>
            </a:r>
          </a:p>
          <a:p>
            <a:pPr lvl="1"/>
            <a:r>
              <a:rPr lang="de-CH" dirty="0" smtClean="0"/>
              <a:t>Bei weniger </a:t>
            </a:r>
            <a:r>
              <a:rPr lang="de-CH" dirty="0"/>
              <a:t>als 50 Prozent der Doppeleinnahmen, muss der gesamte </a:t>
            </a:r>
            <a:r>
              <a:rPr lang="de-CH" dirty="0" smtClean="0"/>
              <a:t> Differenzbetrag bis zum </a:t>
            </a:r>
            <a:r>
              <a:rPr lang="de-CH" dirty="0"/>
              <a:t>Erreichen der Gabenquote von 60 Prozent zur Verlängerung oder </a:t>
            </a:r>
            <a:r>
              <a:rPr lang="de-CH" dirty="0" smtClean="0"/>
              <a:t>Verbesserung des </a:t>
            </a:r>
            <a:r>
              <a:rPr lang="de-CH" dirty="0"/>
              <a:t>Gabensatzes des betreffenden Stiches nachbezahlt </a:t>
            </a:r>
            <a:r>
              <a:rPr lang="de-CH" dirty="0" smtClean="0"/>
              <a:t>werden</a:t>
            </a:r>
          </a:p>
          <a:p>
            <a:pPr lvl="1"/>
            <a:r>
              <a:rPr lang="de-CH" dirty="0" smtClean="0"/>
              <a:t>Die Nachzahlung muss im gleichen Schritt im Portal erfasst </a:t>
            </a:r>
            <a:r>
              <a:rPr lang="de-CH" dirty="0" smtClean="0"/>
              <a:t>werden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3390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021AAE-1918-4A5F-AE65-DF6C4B50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Stich-Modell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5153A33-F54E-4650-800A-C72C90291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2" y="1340767"/>
            <a:ext cx="8903128" cy="3145507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Aktuell vorhandene Stichmodelle:</a:t>
            </a:r>
          </a:p>
          <a:p>
            <a:r>
              <a:rPr lang="de-CH" i="1" dirty="0" smtClean="0"/>
              <a:t>54: Einzel/Verein/Gruppe mit Formation:</a:t>
            </a:r>
            <a:r>
              <a:rPr lang="de-CH" dirty="0"/>
              <a:t> Erfassung von Statistikdaten </a:t>
            </a:r>
            <a:r>
              <a:rPr lang="de-CH" dirty="0" smtClean="0"/>
              <a:t>wie bei Modell 52, zusätzlich wird der Formationswettkampf geprüft:</a:t>
            </a:r>
          </a:p>
          <a:p>
            <a:pPr lvl="1"/>
            <a:r>
              <a:rPr lang="de-CH" dirty="0" smtClean="0"/>
              <a:t>Mindestens 60% des Formations-Doppels muss an mindestens 50% der Formationen ausbezahlt werden</a:t>
            </a:r>
          </a:p>
          <a:p>
            <a:r>
              <a:rPr lang="de-CH" i="1" dirty="0" smtClean="0"/>
              <a:t>55: Auszahlung </a:t>
            </a:r>
            <a:r>
              <a:rPr lang="de-CH" i="1" dirty="0"/>
              <a:t>mit Formation:</a:t>
            </a:r>
            <a:r>
              <a:rPr lang="de-CH" dirty="0"/>
              <a:t> Erfassung von Anzahl Auszahlungen</a:t>
            </a:r>
            <a:r>
              <a:rPr lang="de-CH" dirty="0" smtClean="0"/>
              <a:t> </a:t>
            </a:r>
            <a:r>
              <a:rPr lang="de-CH" dirty="0"/>
              <a:t>wie bei Modell </a:t>
            </a:r>
            <a:r>
              <a:rPr lang="de-CH" dirty="0" smtClean="0"/>
              <a:t>53, </a:t>
            </a:r>
            <a:r>
              <a:rPr lang="de-CH" dirty="0"/>
              <a:t>zusätzlich wird der Formationswettkampf geprüft:</a:t>
            </a:r>
          </a:p>
          <a:p>
            <a:pPr lvl="1"/>
            <a:r>
              <a:rPr lang="de-CH" dirty="0"/>
              <a:t>Mindestens 60% des Formations-Doppels muss an mindestens 50% der Formationen ausbezahlt werden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301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021AAE-1918-4A5F-AE65-DF6C4B50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Stich-Modell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5153A33-F54E-4650-800A-C72C90291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2" y="1340767"/>
            <a:ext cx="8903128" cy="3145507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Aktuell vorhandene Stichmodelle:</a:t>
            </a:r>
          </a:p>
          <a:p>
            <a:r>
              <a:rPr lang="de-CH" i="1" dirty="0" smtClean="0"/>
              <a:t>56: </a:t>
            </a:r>
            <a:r>
              <a:rPr lang="de-CH" i="1" dirty="0"/>
              <a:t>Einzel/Verein/Gruppe </a:t>
            </a:r>
            <a:r>
              <a:rPr lang="de-CH" i="1" dirty="0" smtClean="0"/>
              <a:t>(</a:t>
            </a:r>
            <a:r>
              <a:rPr lang="de-CH" i="1" dirty="0" err="1" smtClean="0"/>
              <a:t>Auflagesch</a:t>
            </a:r>
            <a:r>
              <a:rPr lang="de-CH" i="1" dirty="0" smtClean="0"/>
              <a:t>.):</a:t>
            </a:r>
            <a:r>
              <a:rPr lang="de-CH" dirty="0" smtClean="0"/>
              <a:t> </a:t>
            </a:r>
            <a:r>
              <a:rPr lang="de-CH" dirty="0"/>
              <a:t>Erfassung von Statistikdaten wie bei Modell </a:t>
            </a:r>
            <a:r>
              <a:rPr lang="de-CH" dirty="0" smtClean="0"/>
              <a:t>52, nur die Erfassungsmaske wird mit den Alterskategorien der Auflage aufgebaut.</a:t>
            </a:r>
            <a:br>
              <a:rPr lang="de-CH" dirty="0" smtClean="0"/>
            </a:br>
            <a:endParaRPr lang="de-CH" dirty="0" smtClean="0"/>
          </a:p>
          <a:p>
            <a:r>
              <a:rPr lang="de-CH" i="1" dirty="0" smtClean="0"/>
              <a:t>?: </a:t>
            </a:r>
            <a:r>
              <a:rPr lang="de-CH" dirty="0" smtClean="0"/>
              <a:t>Gibt es weitere Modelle? Falls ja, bitte mit ISS Kontakt aufnehmen</a:t>
            </a:r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2159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848EE6-9227-4ED4-859A-A7F44DC3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</a:t>
            </a:r>
            <a:r>
              <a:rPr lang="de-CH" dirty="0" smtClean="0"/>
              <a:t>Archiv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18F414E-31B2-49D0-9B27-443B2951E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Anlässe archivieren</a:t>
            </a:r>
          </a:p>
          <a:p>
            <a:r>
              <a:rPr lang="de-CH" dirty="0" smtClean="0"/>
              <a:t>Die </a:t>
            </a:r>
            <a:r>
              <a:rPr lang="de-CH" dirty="0"/>
              <a:t>Archivierung erfolgt </a:t>
            </a:r>
            <a:r>
              <a:rPr lang="de-CH" dirty="0" smtClean="0"/>
              <a:t>automatisch, sobald alle Schritte erledigt sind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1A231C1-A0C5-4083-BF4D-971202024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69" y="4924735"/>
            <a:ext cx="10420350" cy="933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ACC0922-9477-4CCC-93BE-E90683C5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1" y="3310248"/>
            <a:ext cx="10296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848EE6-9227-4ED4-859A-A7F44DC3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</a:t>
            </a:r>
            <a:r>
              <a:rPr lang="de-CH" dirty="0" smtClean="0"/>
              <a:t>Anlass-Status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18F414E-31B2-49D0-9B27-443B2951E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3" y="1340768"/>
            <a:ext cx="6388528" cy="244827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Anlass-Durchführung</a:t>
            </a:r>
          </a:p>
          <a:p>
            <a:r>
              <a:rPr lang="de-CH" dirty="0" smtClean="0"/>
              <a:t>Die Bestellung von Kranzkarten ist nur solange möglich, bis der Anlass durchgeführt worden ist («Anlass durchgeführt»)</a:t>
            </a:r>
          </a:p>
          <a:p>
            <a:r>
              <a:rPr lang="de-CH" dirty="0" smtClean="0"/>
              <a:t>Erst nach Ausführung von «Anlass durchgeführt» können Anlass- und Kranzkarten-Abrechnungen gemacht werden</a:t>
            </a:r>
            <a:endParaRPr lang="de-CH" dirty="0"/>
          </a:p>
          <a:p>
            <a:endParaRPr lang="de-CH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57425"/>
            <a:ext cx="5181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D7E706-6592-4B80-AE56-26FC8DB1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BAF85966-3707-4EDE-98C9-03E51613D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495" y="1340768"/>
            <a:ext cx="7356794" cy="2448272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 smtClean="0"/>
              <a:t>Traktanden</a:t>
            </a:r>
            <a:br>
              <a:rPr lang="de-CH" sz="2400" b="1" dirty="0" smtClean="0"/>
            </a:br>
            <a:endParaRPr lang="de-CH" sz="2400" b="1" dirty="0" smtClean="0"/>
          </a:p>
          <a:p>
            <a:r>
              <a:rPr lang="de-CH" sz="2400" dirty="0" smtClean="0"/>
              <a:t>Begrüssung</a:t>
            </a:r>
          </a:p>
          <a:p>
            <a:r>
              <a:rPr lang="de-CH" sz="2400" dirty="0" smtClean="0"/>
              <a:t>Vorstellung neue Funktionen Verbände</a:t>
            </a:r>
          </a:p>
          <a:p>
            <a:r>
              <a:rPr lang="de-CH" sz="2400" dirty="0"/>
              <a:t>Vorstellung neue Funktionen </a:t>
            </a:r>
            <a:r>
              <a:rPr lang="de-CH" sz="2400" dirty="0" smtClean="0"/>
              <a:t>Vereine</a:t>
            </a:r>
          </a:p>
          <a:p>
            <a:r>
              <a:rPr lang="de-CH" sz="2400" dirty="0" smtClean="0"/>
              <a:t>Neue Statistik-Datenerfassung ab 2020</a:t>
            </a:r>
          </a:p>
          <a:p>
            <a:r>
              <a:rPr lang="de-CH" sz="2400" dirty="0" smtClean="0"/>
              <a:t>Ausblick neue </a:t>
            </a:r>
            <a:r>
              <a:rPr lang="de-CH" sz="2400" dirty="0" err="1" smtClean="0"/>
              <a:t>RSpS</a:t>
            </a:r>
            <a:r>
              <a:rPr lang="de-CH" sz="2400" dirty="0" smtClean="0"/>
              <a:t> im Zusammenhang mit dem Kalender</a:t>
            </a:r>
          </a:p>
          <a:p>
            <a:r>
              <a:rPr lang="de-CH" sz="2400" dirty="0" smtClean="0"/>
              <a:t>Ausblick Weiterentwicklung Kalender</a:t>
            </a:r>
          </a:p>
          <a:p>
            <a:r>
              <a:rPr lang="de-CH" sz="2400" dirty="0" smtClean="0"/>
              <a:t>Varia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5704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848EE6-9227-4ED4-859A-A7F44DC3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</a:t>
            </a:r>
            <a:r>
              <a:rPr lang="de-CH" dirty="0" smtClean="0"/>
              <a:t>Anlass-Status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18F414E-31B2-49D0-9B27-443B2951E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3" y="1340768"/>
            <a:ext cx="6388528" cy="244827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Kranzkarten-Zahlung, Anlass-Zahlung</a:t>
            </a:r>
          </a:p>
          <a:p>
            <a:r>
              <a:rPr lang="de-CH" dirty="0" smtClean="0"/>
              <a:t>Neu müssen die Vereine nicht mehr bestätigen, dass sie die Rechnung bezahlt haben</a:t>
            </a:r>
          </a:p>
          <a:p>
            <a:r>
              <a:rPr lang="de-CH" dirty="0" smtClean="0"/>
              <a:t>Zahlungseingang wird vom KK-Funktionär oder ab automatischer Zahlungsverbuchung bestätigt</a:t>
            </a:r>
            <a:endParaRPr lang="de-CH" dirty="0"/>
          </a:p>
          <a:p>
            <a:endParaRPr lang="de-CH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57425"/>
            <a:ext cx="5181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Kranzkartenbestellung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Kranzkartenbestellung</a:t>
            </a:r>
          </a:p>
          <a:p>
            <a:r>
              <a:rPr lang="de-CH" dirty="0" smtClean="0"/>
              <a:t>Möglich </a:t>
            </a:r>
            <a:r>
              <a:rPr lang="de-CH" dirty="0"/>
              <a:t>ausserhalb eines </a:t>
            </a:r>
            <a:r>
              <a:rPr lang="de-CH" dirty="0" smtClean="0"/>
              <a:t>Anlasses</a:t>
            </a:r>
            <a:br>
              <a:rPr lang="de-CH" dirty="0" smtClean="0"/>
            </a:br>
            <a:r>
              <a:rPr lang="de-CH" dirty="0" smtClean="0"/>
              <a:t>(«KK/VPK-Bestellung»)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Auch KSV (#.##) und Bezirke (#.##.#.##) können Kranzkarten bestellen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D6EA170-BF14-4930-8DE3-5CFCD4218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6" y="3303986"/>
            <a:ext cx="8879638" cy="317903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3984" t="26639" r="45079" b="61695"/>
          <a:stretch/>
        </p:blipFill>
        <p:spPr>
          <a:xfrm>
            <a:off x="5210174" y="1019969"/>
            <a:ext cx="472440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159204"/>
            <a:ext cx="5031218" cy="646331"/>
          </a:xfrm>
        </p:spPr>
        <p:txBody>
          <a:bodyPr/>
          <a:lstStyle/>
          <a:p>
            <a:r>
              <a:rPr lang="de-CH" dirty="0" smtClean="0"/>
              <a:t>Verbände – Anlässe von Bezirken und KSV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Anlässe von Bezirken und Kantonen</a:t>
            </a:r>
          </a:p>
          <a:p>
            <a:endParaRPr lang="de-CH" dirty="0" smtClean="0"/>
          </a:p>
          <a:p>
            <a:r>
              <a:rPr lang="de-CH" dirty="0" smtClean="0"/>
              <a:t>Neu können auch Bezirke </a:t>
            </a:r>
            <a:r>
              <a:rPr lang="de-CH" dirty="0"/>
              <a:t>Anlässe </a:t>
            </a:r>
            <a:r>
              <a:rPr lang="de-CH" dirty="0" smtClean="0"/>
              <a:t>erfassen (VVA-Nr. #.##.#.##), </a:t>
            </a:r>
            <a:br>
              <a:rPr lang="de-CH" dirty="0" smtClean="0"/>
            </a:br>
            <a:r>
              <a:rPr lang="de-CH" dirty="0" smtClean="0"/>
              <a:t>z.B. für Bezirksschiessen</a:t>
            </a:r>
          </a:p>
          <a:p>
            <a:r>
              <a:rPr lang="de-CH" dirty="0"/>
              <a:t>Neu können auch Kantone teilnehmen (#.##)</a:t>
            </a:r>
            <a:br>
              <a:rPr lang="de-CH" dirty="0"/>
            </a:br>
            <a:r>
              <a:rPr lang="de-CH" dirty="0"/>
              <a:t>z.B. für </a:t>
            </a:r>
            <a:r>
              <a:rPr lang="de-CH" dirty="0" smtClean="0"/>
              <a:t>Gruppenmeisterschaft, Kantonalstich</a:t>
            </a:r>
          </a:p>
          <a:p>
            <a:r>
              <a:rPr lang="de-CH" dirty="0"/>
              <a:t>Die Disziplin «G30» (OSPSV) ist verfügbar</a:t>
            </a: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12" y="3622179"/>
            <a:ext cx="2276475" cy="2047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4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159204"/>
            <a:ext cx="5031218" cy="646331"/>
          </a:xfrm>
        </p:spPr>
        <p:txBody>
          <a:bodyPr/>
          <a:lstStyle/>
          <a:p>
            <a:r>
              <a:rPr lang="de-CH" dirty="0" smtClean="0"/>
              <a:t>Verbände – Anlässe von Bezirken und KSV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Bezirke müssen ihre Daten in der Vereinsverwaltung pflegen!</a:t>
            </a:r>
          </a:p>
          <a:p>
            <a:endParaRPr lang="de-CH" dirty="0" smtClean="0"/>
          </a:p>
          <a:p>
            <a:r>
              <a:rPr lang="de-CH" dirty="0" smtClean="0"/>
              <a:t>Bezirke können ihre Daten so pflegen, wie es auch Vereine können, ausser Schiessplätze erfassen</a:t>
            </a:r>
            <a:endParaRPr lang="de-CH" dirty="0"/>
          </a:p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2515206"/>
            <a:ext cx="4686300" cy="3993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8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</a:t>
            </a:r>
            <a:r>
              <a:rPr lang="de-CH" dirty="0"/>
              <a:t>v</a:t>
            </a:r>
            <a:r>
              <a:rPr lang="de-CH" dirty="0" smtClean="0"/>
              <a:t>erbandsweite Anlässe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Feldschiessen</a:t>
            </a:r>
          </a:p>
          <a:p>
            <a:r>
              <a:rPr lang="de-CH" dirty="0" smtClean="0"/>
              <a:t>Ab 2020 werden Feldschiessen-</a:t>
            </a:r>
            <a:br>
              <a:rPr lang="de-CH" dirty="0" smtClean="0"/>
            </a:br>
            <a:r>
              <a:rPr lang="de-CH" dirty="0" smtClean="0"/>
              <a:t>Schiessplätze im Kalender aufgeführt</a:t>
            </a:r>
            <a:br>
              <a:rPr lang="de-CH" dirty="0" smtClean="0"/>
            </a:br>
            <a:r>
              <a:rPr lang="de-CH" dirty="0" smtClean="0"/>
              <a:t>(Kantone, die mit FSA arbeiten)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34" y="1902740"/>
            <a:ext cx="6688710" cy="45933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2803030"/>
            <a:ext cx="5694186" cy="113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</a:t>
            </a:r>
            <a:r>
              <a:rPr lang="de-CH" dirty="0"/>
              <a:t>v</a:t>
            </a:r>
            <a:r>
              <a:rPr lang="de-CH" dirty="0" smtClean="0"/>
              <a:t>erbandsweite Anlässe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Kantonalstich</a:t>
            </a:r>
          </a:p>
          <a:p>
            <a:r>
              <a:rPr lang="de-CH" dirty="0"/>
              <a:t>u</a:t>
            </a:r>
            <a:r>
              <a:rPr lang="de-CH" dirty="0" smtClean="0"/>
              <a:t>nd </a:t>
            </a:r>
            <a:r>
              <a:rPr lang="de-CH" dirty="0" smtClean="0"/>
              <a:t>weitere Verbandswettkämpfe, pro Kanton, OSPSV oder SSV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05175"/>
            <a:ext cx="7820025" cy="11646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745" y="2209800"/>
            <a:ext cx="3222142" cy="41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 smtClean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sz="4800" b="1" dirty="0" smtClean="0"/>
              <a:t>Neuerungen, die Vereine betreffen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e-CH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8BD36D-B184-441B-8219-74E28B10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Erledigungsdatum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Anlass-Status</a:t>
            </a:r>
          </a:p>
          <a:p>
            <a:r>
              <a:rPr lang="de-CH" dirty="0" smtClean="0"/>
              <a:t>Jede erledigte Aktion wird mit einem</a:t>
            </a:r>
            <a:br>
              <a:rPr lang="de-CH" dirty="0" smtClean="0"/>
            </a:br>
            <a:r>
              <a:rPr lang="de-CH" dirty="0" smtClean="0"/>
              <a:t>Datumsstempel markiert</a:t>
            </a:r>
          </a:p>
          <a:p>
            <a:r>
              <a:rPr lang="de-CH" dirty="0" smtClean="0"/>
              <a:t>Eine Kurzanleitung erklärt die Funktionen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D1801617-BDC1-4748-8055-832CC18E778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69065" y="3095624"/>
            <a:ext cx="4171410" cy="34732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44" y="2063750"/>
            <a:ext cx="5572455" cy="450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264553-4ECA-4F4E-A81C-8338BEFD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zuständiger Verband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Zuständiger Verband</a:t>
            </a:r>
          </a:p>
          <a:p>
            <a:r>
              <a:rPr lang="de-CH" dirty="0" smtClean="0"/>
              <a:t>Neu wird der für den Anlass zuständige Verband abgefragt, wenn es mehrere mögliche gibt</a:t>
            </a:r>
          </a:p>
          <a:p>
            <a:r>
              <a:rPr lang="de-CH" dirty="0" smtClean="0"/>
              <a:t>Ein Anlass kann immer nur bei einem Verband geführt werden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8C0A6EC1-C8D4-45FA-9CCC-6B1AABB4E3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09875" y="3062288"/>
            <a:ext cx="62865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D7D8F3-9806-47A5-B9F3-350CED57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bessere Funktionärssuche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Funktionär auswählen</a:t>
            </a:r>
          </a:p>
          <a:p>
            <a:r>
              <a:rPr lang="de-CH" dirty="0" smtClean="0"/>
              <a:t>Die Suchfunktion wurde verbessert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9F24041C-51E1-433C-8F3C-12813041D4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71525" y="2229856"/>
            <a:ext cx="5676900" cy="40395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3DC1854-DC47-49AE-8288-618F9218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15" y="1690688"/>
            <a:ext cx="5763377" cy="22139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E9418B2-244E-4B44-98E4-A55A2E95E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31" y="3705516"/>
            <a:ext cx="5893169" cy="26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03" y="1905000"/>
            <a:ext cx="6690275" cy="4667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Neue Kantons-Oberfläche</a:t>
            </a:r>
          </a:p>
          <a:p>
            <a:r>
              <a:rPr lang="de-CH" dirty="0" smtClean="0"/>
              <a:t>Alles auf einen Blick:</a:t>
            </a:r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CH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D300EB-81FD-4B3A-9AE1-715F6A8E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Zusätzliche </a:t>
            </a:r>
            <a:r>
              <a:rPr lang="de-CH" dirty="0"/>
              <a:t>Vereine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Zusätzliche Vereine</a:t>
            </a:r>
          </a:p>
          <a:p>
            <a:r>
              <a:rPr lang="de-CH" dirty="0" smtClean="0"/>
              <a:t>Neu können pro Anlass weitere Vereine zugewiesen werden</a:t>
            </a:r>
          </a:p>
          <a:p>
            <a:r>
              <a:rPr lang="de-CH" dirty="0" smtClean="0"/>
              <a:t>Zusätzliche Vereine werden in der Anlass-Übersicht dargestellt, haben aber in der Abrechnung keine Relevanz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9810E0AA-0396-4928-9001-D89EFB2853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71800" y="2905698"/>
            <a:ext cx="8277224" cy="34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722D92-647F-465B-8757-F01EBB57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159204"/>
            <a:ext cx="5131231" cy="646331"/>
          </a:xfrm>
        </p:spPr>
        <p:txBody>
          <a:bodyPr/>
          <a:lstStyle/>
          <a:p>
            <a:r>
              <a:rPr lang="de-CH" dirty="0" smtClean="0"/>
              <a:t>Vereine – Schiessanlagen </a:t>
            </a:r>
            <a:r>
              <a:rPr lang="de-CH" dirty="0"/>
              <a:t>+ Stichverkauf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Zusätzliche </a:t>
            </a:r>
            <a:r>
              <a:rPr lang="de-CH" b="1" dirty="0" smtClean="0"/>
              <a:t>Schiessanlagen</a:t>
            </a:r>
            <a:endParaRPr lang="de-CH" b="1" dirty="0"/>
          </a:p>
          <a:p>
            <a:r>
              <a:rPr lang="de-CH" dirty="0"/>
              <a:t>Neu können pro Anlass weitere </a:t>
            </a:r>
            <a:r>
              <a:rPr lang="de-CH" dirty="0" smtClean="0"/>
              <a:t>Schiessanlagen zugewiesen werden</a:t>
            </a:r>
          </a:p>
          <a:p>
            <a:r>
              <a:rPr lang="de-CH" dirty="0" smtClean="0"/>
              <a:t>Es können pro Schiessanlage Details festgelegt werden: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82AE6FF2-4618-41D0-8D04-7E8263572A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33550" y="2506663"/>
            <a:ext cx="6121136" cy="40419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6A78FD4-AA8B-41CB-96D8-CB3A7785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674" y="1267939"/>
            <a:ext cx="2476208" cy="531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62A17B-E488-4D02-8521-601D6A2A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5197906" cy="369332"/>
          </a:xfrm>
        </p:spPr>
        <p:txBody>
          <a:bodyPr/>
          <a:lstStyle/>
          <a:p>
            <a:r>
              <a:rPr lang="de-CH" dirty="0" smtClean="0"/>
              <a:t>Vereine – Schiesszeiten </a:t>
            </a:r>
            <a:r>
              <a:rPr lang="de-CH" dirty="0"/>
              <a:t>pro </a:t>
            </a:r>
            <a:r>
              <a:rPr lang="de-CH" dirty="0" smtClean="0"/>
              <a:t>Schiessanlage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1373" y="1340768"/>
            <a:ext cx="7893478" cy="244827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Schiesszeiten pro Schiessanlage</a:t>
            </a:r>
            <a:endParaRPr lang="de-CH" b="1" dirty="0"/>
          </a:p>
          <a:p>
            <a:r>
              <a:rPr lang="de-CH" dirty="0"/>
              <a:t>Neu können pro Anlass </a:t>
            </a:r>
            <a:r>
              <a:rPr lang="de-CH" dirty="0" smtClean="0"/>
              <a:t>und Anlage verschiedene Schiesszeiten erfasst werden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C61A5247-FF47-4556-BA9F-C8A8848DDD4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6750" y="2528404"/>
            <a:ext cx="10515600" cy="38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C4B882-FFE8-48A4-B2F4-4205D828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Anlass-Archivierung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1372" y="1340768"/>
            <a:ext cx="8998378" cy="244827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Abgeschlossene Anlässe im Archiv</a:t>
            </a:r>
            <a:endParaRPr lang="de-CH" b="1" dirty="0"/>
          </a:p>
          <a:p>
            <a:r>
              <a:rPr lang="de-CH" dirty="0" smtClean="0"/>
              <a:t>Es kann zwischen aktiven und archivierten Anlässen gewechselt werden</a:t>
            </a:r>
          </a:p>
          <a:p>
            <a:r>
              <a:rPr lang="de-CH" dirty="0" smtClean="0"/>
              <a:t>Anlässe werden archiviert, wenn alles abgeschlossen ist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xmlns="" id="{EAA7F8BF-9D7E-4856-A7A8-597AD39582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710173"/>
            <a:ext cx="7772400" cy="1752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DFBF03A-CEC8-466B-B20F-5E026774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4585056"/>
            <a:ext cx="78105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9CF9E0-BEBF-4E13-B04C-691683B4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Stichabrechnung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1372" y="1340768"/>
            <a:ext cx="8703103" cy="244827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Auszeichnungs-Statistik</a:t>
            </a:r>
          </a:p>
          <a:p>
            <a:r>
              <a:rPr lang="de-CH" dirty="0" smtClean="0"/>
              <a:t>Für alle Anlässe ab 2020 müssen die Teilnehmer- und Auszeichnungszahlen </a:t>
            </a:r>
            <a:r>
              <a:rPr lang="de-CH" b="1" dirty="0" smtClean="0"/>
              <a:t>pro Sportgerät- und Alterskategorie</a:t>
            </a:r>
            <a:r>
              <a:rPr lang="de-CH" dirty="0" smtClean="0"/>
              <a:t> angegeben werden.</a:t>
            </a:r>
          </a:p>
          <a:p>
            <a:r>
              <a:rPr lang="de-CH" dirty="0" smtClean="0"/>
              <a:t>Falls Alterskategorien oder Sportgeräte fehlen sollten, bitte beim KSV melden</a:t>
            </a:r>
            <a:endParaRPr lang="de-CH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818931" y="3038475"/>
            <a:ext cx="4477914" cy="34118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61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9CF9E0-BEBF-4E13-B04C-691683B4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Stichabrechnung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1372" y="1340768"/>
            <a:ext cx="8703103" cy="2448272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Auszahlungs-Abrechnung</a:t>
            </a:r>
          </a:p>
          <a:p>
            <a:r>
              <a:rPr lang="de-CH" dirty="0" smtClean="0"/>
              <a:t>Für alle Anlässe ab 2020 müssen bei </a:t>
            </a:r>
            <a:r>
              <a:rPr lang="de-CH" dirty="0"/>
              <a:t>Auszahlungsstichen </a:t>
            </a:r>
            <a:r>
              <a:rPr lang="de-CH" dirty="0" smtClean="0"/>
              <a:t>die </a:t>
            </a:r>
            <a:r>
              <a:rPr lang="de-CH" dirty="0"/>
              <a:t>Zahlen nach Sportgeräte-Kategorie erfasst </a:t>
            </a:r>
            <a:r>
              <a:rPr lang="de-CH" dirty="0" smtClean="0"/>
              <a:t>werden.</a:t>
            </a:r>
          </a:p>
          <a:p>
            <a:r>
              <a:rPr lang="de-CH" dirty="0" smtClean="0"/>
              <a:t>Allfällige Nachzahlungen müssen angegeben werden</a:t>
            </a:r>
          </a:p>
          <a:p>
            <a:r>
              <a:rPr lang="de-CH" dirty="0" smtClean="0"/>
              <a:t>Falls Sportgeräte-Kategorien fehlen oder falsch sind, bitte beim KSV melden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C013ADC-A6E6-4669-9AD4-CD27A5E72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492" y="3123822"/>
            <a:ext cx="6415962" cy="2855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793322" y="3306082"/>
            <a:ext cx="4940300" cy="3242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55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neue Funktionen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Bestellung von Kranzkarten und VPK</a:t>
            </a:r>
          </a:p>
          <a:p>
            <a:r>
              <a:rPr lang="de-CH" dirty="0" smtClean="0"/>
              <a:t>Freie Bestellung möglich </a:t>
            </a:r>
            <a:r>
              <a:rPr lang="de-CH" dirty="0"/>
              <a:t>ausserhalb eines </a:t>
            </a:r>
            <a:r>
              <a:rPr lang="de-CH" dirty="0" smtClean="0"/>
              <a:t>Anlasses</a:t>
            </a:r>
          </a:p>
          <a:p>
            <a:r>
              <a:rPr lang="de-CH" dirty="0" smtClean="0"/>
              <a:t>Bestellte Kranzkarten werden direkt mit Rechnung zugestellt (Rückgabe nicht vorgesehen)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D6EA170-BF14-4930-8DE3-5CFCD4218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65" y="3032060"/>
            <a:ext cx="8879638" cy="31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neue Funktionen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Hervorhebung von Anlässen</a:t>
            </a:r>
          </a:p>
          <a:p>
            <a:r>
              <a:rPr lang="de-CH" dirty="0" smtClean="0"/>
              <a:t>Vereine können ihren Anlass gegen Gebühr (CHF 20.00) hervorheben: 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2152650"/>
            <a:ext cx="9996488" cy="1563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3616268"/>
            <a:ext cx="4414837" cy="2808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7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Vereine – neue Funktionen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Resultate interaktiv veröffentlichen</a:t>
            </a:r>
          </a:p>
          <a:p>
            <a:r>
              <a:rPr lang="de-CH" dirty="0" smtClean="0"/>
              <a:t>Vereine können die Resultate von ihren Anlass gegen Gebühr (CHF 39.00) veröffentlichen</a:t>
            </a:r>
          </a:p>
          <a:p>
            <a:r>
              <a:rPr lang="de-CH" dirty="0" smtClean="0"/>
              <a:t>Upload ab VereinsWK und weiteren Produkten möglich 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11" y="2907377"/>
            <a:ext cx="7615237" cy="3481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4" y="2637908"/>
            <a:ext cx="5781675" cy="2967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0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Neue </a:t>
            </a:r>
            <a:r>
              <a:rPr lang="de-CH" dirty="0" err="1" smtClean="0"/>
              <a:t>RSpS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2" y="1340767"/>
            <a:ext cx="8874553" cy="2608931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Neue </a:t>
            </a:r>
            <a:r>
              <a:rPr lang="de-CH" b="1" dirty="0" err="1" smtClean="0"/>
              <a:t>RSpS</a:t>
            </a:r>
            <a:r>
              <a:rPr lang="de-CH" b="1" dirty="0" smtClean="0"/>
              <a:t> ab 2021</a:t>
            </a:r>
          </a:p>
          <a:p>
            <a:r>
              <a:rPr lang="de-CH" dirty="0" smtClean="0"/>
              <a:t>Neue Anlasskategorien:</a:t>
            </a:r>
          </a:p>
          <a:p>
            <a:pPr lvl="1"/>
            <a:r>
              <a:rPr lang="de-CH" dirty="0" smtClean="0"/>
              <a:t>Publikumsschiessen anstelle Volksschiessen, alle Disziplinen</a:t>
            </a:r>
            <a:br>
              <a:rPr lang="de-CH" dirty="0" smtClean="0"/>
            </a:br>
            <a:r>
              <a:rPr lang="de-CH" dirty="0" smtClean="0"/>
              <a:t>(Bewilligungspflicht durch KSV)</a:t>
            </a:r>
          </a:p>
          <a:p>
            <a:pPr lvl="1"/>
            <a:r>
              <a:rPr lang="de-CH" dirty="0" smtClean="0"/>
              <a:t>Auflage wird auch neu geregelt</a:t>
            </a:r>
          </a:p>
          <a:p>
            <a:pPr lvl="1"/>
            <a:r>
              <a:rPr lang="de-CH" dirty="0" smtClean="0"/>
              <a:t>Abgabe pro Anlass und Teilnehmer (pro Kalendereintrag),</a:t>
            </a:r>
            <a:br>
              <a:rPr lang="de-CH" dirty="0" smtClean="0"/>
            </a:br>
            <a:r>
              <a:rPr lang="de-CH" dirty="0" smtClean="0"/>
              <a:t>anstatt pro Anlassdisziplin</a:t>
            </a:r>
            <a:endParaRPr lang="de-CH" dirty="0"/>
          </a:p>
        </p:txBody>
      </p:sp>
      <p:pic>
        <p:nvPicPr>
          <p:cNvPr id="1026" name="Picture 2" descr="Bildergebnis für gesetz symbo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4" y="3949699"/>
            <a:ext cx="215582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Verbände – Download-Bereich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Export Abrechnungsformular SSV</a:t>
            </a:r>
          </a:p>
          <a:p>
            <a:r>
              <a:rPr lang="de-CH" dirty="0" smtClean="0"/>
              <a:t>Alle Anlässe aus dem Kalender werden im Excel exportiert</a:t>
            </a:r>
          </a:p>
          <a:p>
            <a:r>
              <a:rPr lang="de-CH" dirty="0" smtClean="0"/>
              <a:t>Summen werden automatisch gerechnet </a:t>
            </a:r>
          </a:p>
          <a:p>
            <a:endParaRPr lang="de-CH" dirty="0" smtClean="0"/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3138487"/>
            <a:ext cx="73247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Weiterentwicklung Kalender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2" y="1340767"/>
            <a:ext cx="8874553" cy="4526633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Weitere Entwicklungen im Kalender</a:t>
            </a:r>
          </a:p>
          <a:p>
            <a:r>
              <a:rPr lang="de-CH" dirty="0" smtClean="0"/>
              <a:t>Die Anlass-Parameter werden ausgebaut, um umfassendere Lösungen bieten zu können (Automatisierung der Abrechnung, automatische Parametrierung von Wettkampfprogrammen, Resultatportal):</a:t>
            </a:r>
          </a:p>
          <a:p>
            <a:pPr lvl="1"/>
            <a:r>
              <a:rPr lang="de-CH" dirty="0" smtClean="0"/>
              <a:t>Alterskategorien</a:t>
            </a:r>
          </a:p>
          <a:p>
            <a:pPr lvl="1"/>
            <a:r>
              <a:rPr lang="de-CH" dirty="0" smtClean="0"/>
              <a:t>Auszeichnungs- und Auszahlungssätze</a:t>
            </a:r>
          </a:p>
          <a:p>
            <a:pPr lvl="1"/>
            <a:r>
              <a:rPr lang="de-CH" dirty="0" smtClean="0"/>
              <a:t>Ranglisten-/Sportgerätekategorien</a:t>
            </a:r>
          </a:p>
          <a:p>
            <a:pPr lvl="1"/>
            <a:r>
              <a:rPr lang="de-CH" dirty="0" smtClean="0"/>
              <a:t>etc.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6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EC2066-9201-4947-BC22-FBAF357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Neues Projekt mit Kalenderdaten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2ADF6AE-6ADD-41CC-94DE-AF25F3C85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372" y="1340767"/>
            <a:ext cx="8874553" cy="4526633"/>
          </a:xfrm>
        </p:spPr>
        <p:txBody>
          <a:bodyPr/>
          <a:lstStyle/>
          <a:p>
            <a:pPr marL="0" indent="0">
              <a:buNone/>
            </a:pPr>
            <a:r>
              <a:rPr lang="de-CH" b="1" dirty="0" smtClean="0"/>
              <a:t>Neue Lösung ab 2020:</a:t>
            </a:r>
          </a:p>
          <a:p>
            <a:r>
              <a:rPr lang="de-CH" dirty="0"/>
              <a:t>Softwareprodukt «Club </a:t>
            </a:r>
            <a:r>
              <a:rPr lang="de-CH" dirty="0" err="1"/>
              <a:t>Result</a:t>
            </a:r>
            <a:r>
              <a:rPr lang="de-CH" dirty="0"/>
              <a:t> Manager» </a:t>
            </a:r>
            <a:r>
              <a:rPr lang="de-CH" dirty="0" smtClean="0"/>
              <a:t>für </a:t>
            </a:r>
            <a:r>
              <a:rPr lang="de-CH" dirty="0" smtClean="0"/>
              <a:t>Vereinsmeisterschafts-Administration:</a:t>
            </a:r>
          </a:p>
          <a:p>
            <a:pPr lvl="1"/>
            <a:r>
              <a:rPr lang="de-CH" dirty="0" smtClean="0"/>
              <a:t>Alle Stiche auf dem Heimstand elektronisch auswerten</a:t>
            </a:r>
          </a:p>
          <a:p>
            <a:pPr lvl="1"/>
            <a:r>
              <a:rPr lang="de-CH" dirty="0" smtClean="0"/>
              <a:t>Schiessanlässe in Vereinsmeisterschaft integrieren, inkl. Resultate ab Resultatportal</a:t>
            </a:r>
          </a:p>
          <a:p>
            <a:pPr lvl="1"/>
            <a:r>
              <a:rPr lang="de-CH" dirty="0" smtClean="0"/>
              <a:t>Interaktive Ranglisten von Vereinsmeisterschaften</a:t>
            </a:r>
          </a:p>
          <a:p>
            <a:pPr lvl="1"/>
            <a:r>
              <a:rPr lang="de-CH" dirty="0" smtClean="0"/>
              <a:t>Automatische Erinnerungen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48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Vereinsverwaltung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1372" y="2060848"/>
            <a:ext cx="8256917" cy="3024336"/>
          </a:xfrm>
        </p:spPr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rgbClr val="FF0000"/>
                </a:solidFill>
              </a:rPr>
              <a:t>Halten Sie Ihre Vereinsdaten aktuell (bitte min. 1x pro Jahr kontrollieren)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  <a:p>
            <a:r>
              <a:rPr lang="de-CH" dirty="0" smtClean="0"/>
              <a:t>Anmeldung </a:t>
            </a:r>
            <a:r>
              <a:rPr lang="de-CH" dirty="0" smtClean="0"/>
              <a:t>mit VVA-Zugangsdaten (Lese- oder Schreibpasswort)</a:t>
            </a:r>
          </a:p>
          <a:p>
            <a:endParaRPr lang="de-CH" dirty="0"/>
          </a:p>
          <a:p>
            <a:r>
              <a:rPr lang="de-CH" dirty="0" smtClean="0"/>
              <a:t>Es gibt verschiedene Datenfelder:</a:t>
            </a:r>
          </a:p>
          <a:p>
            <a:pPr lvl="1"/>
            <a:r>
              <a:rPr lang="de-CH" dirty="0" smtClean="0"/>
              <a:t>Nicht veränderbare Daten ab VVA – muss in der VVA geändert werden</a:t>
            </a:r>
          </a:p>
          <a:p>
            <a:pPr lvl="1"/>
            <a:r>
              <a:rPr lang="de-CH" dirty="0" smtClean="0"/>
              <a:t>Datenänderung mit Anfrage – Änderung kann vorgenommen werden, wird aber von uns kontrolliert und freigegeben</a:t>
            </a:r>
          </a:p>
          <a:p>
            <a:pPr lvl="1"/>
            <a:r>
              <a:rPr lang="de-CH" dirty="0" smtClean="0"/>
              <a:t>Daten sofort änderbar, sofern nicht in VVA vorhanden</a:t>
            </a:r>
          </a:p>
          <a:p>
            <a:endParaRPr lang="de-CH" dirty="0" smtClean="0"/>
          </a:p>
          <a:p>
            <a:r>
              <a:rPr lang="de-CH" dirty="0" smtClean="0"/>
              <a:t>Weitere Zusatzfunktionen sind verfügbar – bereit zum Ausprobieren!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85B12E5-C0F5-47B7-AB27-316C925E51DF}" type="slidenum">
              <a:rPr lang="de-CH" altLang="de-DE" smtClean="0"/>
              <a:pPr/>
              <a:t>42</a:t>
            </a:fld>
            <a:endParaRPr lang="de-CH" altLang="de-DE"/>
          </a:p>
        </p:txBody>
      </p:sp>
      <p:sp>
        <p:nvSpPr>
          <p:cNvPr id="5" name="Textplatzhalter 7"/>
          <p:cNvSpPr txBox="1">
            <a:spLocks/>
          </p:cNvSpPr>
          <p:nvPr/>
        </p:nvSpPr>
        <p:spPr>
          <a:xfrm>
            <a:off x="431372" y="1196752"/>
            <a:ext cx="7752860" cy="473612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800" b="1" dirty="0" smtClean="0">
                <a:hlinkClick r:id="rId2"/>
              </a:rPr>
              <a:t>vereinsverwaltung.schuetzenportal.ch</a:t>
            </a:r>
            <a:endParaRPr lang="de-CH" sz="3600" b="1" i="1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1007" y="5648266"/>
            <a:ext cx="8256917" cy="1267341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600" dirty="0" smtClean="0"/>
              <a:t>Wenn etwas nicht funktioniert: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sz="1600" dirty="0" smtClean="0"/>
              <a:t>E-Mail mit genauer Fehlerbeschreibung an </a:t>
            </a:r>
            <a:r>
              <a:rPr lang="de-CH" sz="1600" dirty="0" smtClean="0">
                <a:hlinkClick r:id="rId3"/>
              </a:rPr>
              <a:t>vereinsverwaltung@schuetzenportal.ch</a:t>
            </a:r>
            <a:r>
              <a:rPr lang="de-CH" sz="1600" dirty="0" smtClean="0"/>
              <a:t> </a:t>
            </a:r>
          </a:p>
          <a:p>
            <a:endParaRPr lang="de-CH" sz="1600" dirty="0" smtClean="0"/>
          </a:p>
          <a:p>
            <a:endParaRPr lang="de-CH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1170231"/>
            <a:ext cx="2657846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 smtClean="0"/>
              <a:t>Fragen?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85B12E5-C0F5-47B7-AB27-316C925E51DF}" type="slidenum">
              <a:rPr lang="de-CH" altLang="de-DE" smtClean="0"/>
              <a:pPr/>
              <a:t>43</a:t>
            </a:fld>
            <a:endParaRPr lang="de-CH" alt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89234"/>
            <a:ext cx="9145016" cy="490406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38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Download-Bereich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Export Resultate Vereinskonkurrenz</a:t>
            </a:r>
          </a:p>
          <a:p>
            <a:r>
              <a:rPr lang="de-CH" dirty="0" smtClean="0"/>
              <a:t>Bei Anlässen mit Teilnahme an SSV-Konkurrenz können die Vereine die Vereinsresultate über eine Excel-Vorlage importieren</a:t>
            </a:r>
          </a:p>
          <a:p>
            <a:r>
              <a:rPr lang="de-CH" dirty="0" smtClean="0"/>
              <a:t>Bei Anlässen, wo Resultate elektronisch veröffentlicht werden, werden die Resultate aus diesen Daten bezogen</a:t>
            </a:r>
          </a:p>
          <a:p>
            <a:r>
              <a:rPr lang="de-CH" dirty="0" smtClean="0"/>
              <a:t>Durch KSV exportiertes Excel ist im SSV-Format vorliegend</a:t>
            </a:r>
          </a:p>
          <a:p>
            <a:endParaRPr lang="de-CH" dirty="0" smtClean="0"/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3829089"/>
            <a:ext cx="7315200" cy="1876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831163"/>
            <a:ext cx="6329362" cy="16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Download-Bereich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Buchhaltungs-Auszüge</a:t>
            </a:r>
          </a:p>
          <a:p>
            <a:r>
              <a:rPr lang="de-CH" dirty="0" smtClean="0"/>
              <a:t>Rechnungsjournal</a:t>
            </a:r>
          </a:p>
          <a:p>
            <a:r>
              <a:rPr lang="de-CH" dirty="0" smtClean="0"/>
              <a:t>Zahlungsjournal</a:t>
            </a:r>
          </a:p>
          <a:p>
            <a:r>
              <a:rPr lang="de-CH" dirty="0" smtClean="0"/>
              <a:t>OP-Liste</a:t>
            </a:r>
          </a:p>
          <a:p>
            <a:r>
              <a:rPr lang="de-CH" dirty="0" smtClean="0"/>
              <a:t>Dokumente können jederzeit mit aktuellem</a:t>
            </a:r>
            <a:br>
              <a:rPr lang="de-CH" dirty="0" smtClean="0"/>
            </a:br>
            <a:r>
              <a:rPr lang="de-CH" dirty="0" smtClean="0"/>
              <a:t>Stand abgerufen werden, je nach </a:t>
            </a:r>
            <a:br>
              <a:rPr lang="de-CH" dirty="0" smtClean="0"/>
            </a:br>
            <a:r>
              <a:rPr lang="de-CH" dirty="0" smtClean="0"/>
              <a:t>Berechtigung des Funktionärs-Zuganges:</a:t>
            </a:r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75" y="1533524"/>
            <a:ext cx="6378549" cy="50387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4" y="3789040"/>
            <a:ext cx="3983606" cy="27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</a:t>
            </a:r>
            <a:r>
              <a:rPr lang="de-CH" dirty="0" smtClean="0"/>
              <a:t>Einstellungen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Erinnerungen</a:t>
            </a:r>
          </a:p>
          <a:p>
            <a:r>
              <a:rPr lang="de-CH" dirty="0" smtClean="0"/>
              <a:t>Fristen für Erinnerungen per E-Mail anzeigen:</a:t>
            </a:r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2693665"/>
            <a:ext cx="73818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</a:t>
            </a:r>
            <a:r>
              <a:rPr lang="de-CH" dirty="0" smtClean="0"/>
              <a:t>Einstellungen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Automatische Zahlungsverbuchung</a:t>
            </a:r>
          </a:p>
          <a:p>
            <a:r>
              <a:rPr lang="de-CH" dirty="0" smtClean="0"/>
              <a:t>Einstellungen der </a:t>
            </a:r>
            <a:r>
              <a:rPr lang="de-CH" dirty="0" err="1" smtClean="0"/>
              <a:t>autom</a:t>
            </a:r>
            <a:r>
              <a:rPr lang="de-CH" dirty="0" smtClean="0"/>
              <a:t>. Zahlungsverbuchung anzeigen:</a:t>
            </a:r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1" y="2216878"/>
            <a:ext cx="11077575" cy="31324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1" y="5349354"/>
            <a:ext cx="11077576" cy="12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6644" y="297703"/>
            <a:ext cx="4151645" cy="369332"/>
          </a:xfrm>
        </p:spPr>
        <p:txBody>
          <a:bodyPr/>
          <a:lstStyle/>
          <a:p>
            <a:r>
              <a:rPr lang="de-CH" dirty="0"/>
              <a:t>Verbände – </a:t>
            </a:r>
            <a:r>
              <a:rPr lang="de-CH" dirty="0" smtClean="0"/>
              <a:t>Einstellungen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/>
              <a:t>Wertkarten und Gebühren</a:t>
            </a:r>
          </a:p>
          <a:p>
            <a:r>
              <a:rPr lang="de-CH" dirty="0" smtClean="0"/>
              <a:t>Konfigurierte Preise anzeigen</a:t>
            </a:r>
          </a:p>
          <a:p>
            <a:r>
              <a:rPr lang="de-CH" dirty="0" smtClean="0"/>
              <a:t>Liefergebühr ist neu bei jeder Abrechnung anpassbar</a:t>
            </a:r>
          </a:p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B12E5-C0F5-47B7-AB27-316C925E51DF}" type="slidenum">
              <a:rPr lang="de-CH" altLang="de-DE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CH" altLang="de-DE">
              <a:solidFill>
                <a:prstClr val="white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654746"/>
            <a:ext cx="5411445" cy="32412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15" y="3141584"/>
            <a:ext cx="6041739" cy="33547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607F5EC-A16C-4508-8F94-CC4A2E578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79"/>
          <a:stretch/>
        </p:blipFill>
        <p:spPr>
          <a:xfrm>
            <a:off x="7867650" y="1971675"/>
            <a:ext cx="4227738" cy="1008972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 flipV="1">
            <a:off x="8153400" y="2771775"/>
            <a:ext cx="2276475" cy="3390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Breitbild</PresentationFormat>
  <Paragraphs>205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Arial</vt:lpstr>
      <vt:lpstr>Calibri</vt:lpstr>
      <vt:lpstr>Century Gothic</vt:lpstr>
      <vt:lpstr>Larissa-Design</vt:lpstr>
      <vt:lpstr>PowerPoint-Präsentation</vt:lpstr>
      <vt:lpstr>Traktanden</vt:lpstr>
      <vt:lpstr>Verbände</vt:lpstr>
      <vt:lpstr>Verbände – Download-Bereich</vt:lpstr>
      <vt:lpstr>Verbände – Download-Bereich</vt:lpstr>
      <vt:lpstr>Verbände – Download-Bereich</vt:lpstr>
      <vt:lpstr>Verbände – Einstellungen</vt:lpstr>
      <vt:lpstr>Verbände – Einstellungen</vt:lpstr>
      <vt:lpstr>Verbände – Einstellungen</vt:lpstr>
      <vt:lpstr>Verbände – Einstellungen</vt:lpstr>
      <vt:lpstr>Verbände – Einstellungen</vt:lpstr>
      <vt:lpstr>Verbände – Anlass bearbeiten</vt:lpstr>
      <vt:lpstr>Verbände – Stich-Modell</vt:lpstr>
      <vt:lpstr>Verbände – Stich-Modell</vt:lpstr>
      <vt:lpstr>Verbände – Stich-Modell</vt:lpstr>
      <vt:lpstr>Verbände – Stich-Modell</vt:lpstr>
      <vt:lpstr>Verbände – Stich-Modell</vt:lpstr>
      <vt:lpstr>Verbände – Archiv</vt:lpstr>
      <vt:lpstr>Verbände – Anlass-Status</vt:lpstr>
      <vt:lpstr>Verbände – Anlass-Status</vt:lpstr>
      <vt:lpstr>Verbände – Kranzkartenbestellung</vt:lpstr>
      <vt:lpstr>Verbände – Anlässe von Bezirken und KSV</vt:lpstr>
      <vt:lpstr>Verbände – Anlässe von Bezirken und KSV</vt:lpstr>
      <vt:lpstr>Verbände – verbandsweite Anlässe</vt:lpstr>
      <vt:lpstr>Verbände – verbandsweite Anlässe</vt:lpstr>
      <vt:lpstr>Vereine</vt:lpstr>
      <vt:lpstr>Vereine – Erledigungsdatum</vt:lpstr>
      <vt:lpstr>Vereine – zuständiger Verband</vt:lpstr>
      <vt:lpstr>Vereine – bessere Funktionärssuche</vt:lpstr>
      <vt:lpstr>Vereine – Zusätzliche Vereine</vt:lpstr>
      <vt:lpstr>Vereine – Schiessanlagen + Stichverkauf</vt:lpstr>
      <vt:lpstr>Vereine – Schiesszeiten pro Schiessanlage</vt:lpstr>
      <vt:lpstr>Vereine – Anlass-Archivierung</vt:lpstr>
      <vt:lpstr>Vereine – Stichabrechnung</vt:lpstr>
      <vt:lpstr>Vereine – Stichabrechnung</vt:lpstr>
      <vt:lpstr>Vereine – neue Funktionen</vt:lpstr>
      <vt:lpstr>Vereine – neue Funktionen</vt:lpstr>
      <vt:lpstr>Vereine – neue Funktionen</vt:lpstr>
      <vt:lpstr>Neue RSpS</vt:lpstr>
      <vt:lpstr>Weiterentwicklung Kalender</vt:lpstr>
      <vt:lpstr>Neues Projekt mit Kalenderdaten</vt:lpstr>
      <vt:lpstr>Vereinsverwaltung</vt:lpstr>
      <vt:lpstr>Fragen?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Kalender</dc:title>
  <dc:creator>Admin</dc:creator>
  <cp:lastModifiedBy>Graf Christian</cp:lastModifiedBy>
  <cp:revision>45</cp:revision>
  <dcterms:created xsi:type="dcterms:W3CDTF">2019-10-30T06:26:02Z</dcterms:created>
  <dcterms:modified xsi:type="dcterms:W3CDTF">2019-12-18T14:41:56Z</dcterms:modified>
</cp:coreProperties>
</file>